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880" r:id="rId6"/>
    <p:sldId id="924" r:id="rId7"/>
    <p:sldId id="1052" r:id="rId8"/>
    <p:sldId id="1054" r:id="rId9"/>
    <p:sldId id="1055" r:id="rId10"/>
    <p:sldId id="1056" r:id="rId11"/>
    <p:sldId id="1057" r:id="rId12"/>
    <p:sldId id="876" r:id="rId13"/>
    <p:sldId id="925" r:id="rId14"/>
    <p:sldId id="759" r:id="rId15"/>
    <p:sldId id="628" r:id="rId16"/>
    <p:sldId id="1058" r:id="rId17"/>
    <p:sldId id="926" r:id="rId18"/>
    <p:sldId id="927" r:id="rId19"/>
    <p:sldId id="788" r:id="rId20"/>
    <p:sldId id="928" r:id="rId21"/>
    <p:sldId id="956" r:id="rId22"/>
    <p:sldId id="930" r:id="rId23"/>
    <p:sldId id="932" r:id="rId24"/>
    <p:sldId id="886" r:id="rId25"/>
    <p:sldId id="936" r:id="rId26"/>
    <p:sldId id="955" r:id="rId27"/>
    <p:sldId id="942" r:id="rId28"/>
    <p:sldId id="957" r:id="rId29"/>
    <p:sldId id="944" r:id="rId30"/>
    <p:sldId id="946" r:id="rId31"/>
    <p:sldId id="947" r:id="rId32"/>
    <p:sldId id="948" r:id="rId33"/>
    <p:sldId id="952" r:id="rId34"/>
    <p:sldId id="966" r:id="rId35"/>
    <p:sldId id="967" r:id="rId36"/>
    <p:sldId id="968" r:id="rId37"/>
    <p:sldId id="972" r:id="rId38"/>
    <p:sldId id="976" r:id="rId39"/>
    <p:sldId id="977" r:id="rId40"/>
    <p:sldId id="978" r:id="rId41"/>
    <p:sldId id="979" r:id="rId42"/>
    <p:sldId id="980" r:id="rId43"/>
    <p:sldId id="981" r:id="rId44"/>
    <p:sldId id="987" r:id="rId45"/>
    <p:sldId id="984" r:id="rId46"/>
    <p:sldId id="985" r:id="rId47"/>
    <p:sldId id="990" r:id="rId48"/>
    <p:sldId id="995" r:id="rId49"/>
    <p:sldId id="996" r:id="rId50"/>
    <p:sldId id="1015" r:id="rId51"/>
    <p:sldId id="998" r:id="rId52"/>
    <p:sldId id="999" r:id="rId53"/>
    <p:sldId id="1009" r:id="rId54"/>
    <p:sldId id="1000" r:id="rId55"/>
    <p:sldId id="1001" r:id="rId56"/>
    <p:sldId id="1002" r:id="rId57"/>
    <p:sldId id="1003" r:id="rId58"/>
    <p:sldId id="1004" r:id="rId59"/>
    <p:sldId id="1021" r:id="rId60"/>
    <p:sldId id="1022" r:id="rId61"/>
    <p:sldId id="1035" r:id="rId62"/>
    <p:sldId id="1024" r:id="rId63"/>
    <p:sldId id="1025" r:id="rId64"/>
    <p:sldId id="1041" r:id="rId65"/>
    <p:sldId id="1026" r:id="rId66"/>
    <p:sldId id="1027" r:id="rId67"/>
    <p:sldId id="1043" r:id="rId68"/>
    <p:sldId id="1042" r:id="rId69"/>
    <p:sldId id="1044" r:id="rId70"/>
    <p:sldId id="1045" r:id="rId71"/>
    <p:sldId id="1050"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75" d="100"/>
          <a:sy n="75" d="100"/>
        </p:scale>
        <p:origin x="1316" y="4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11</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 Networking Today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r>
              <a:rPr lang="en-US" dirty="0"/>
              <a:t>Module 1: Best Practices (Cont.)</a:t>
            </a:r>
          </a:p>
        </p:txBody>
      </p:sp>
      <p:sp>
        <p:nvSpPr>
          <p:cNvPr id="11266" name="Rectangle 34"/>
          <p:cNvSpPr>
            <a:spLocks noGrp="1" noChangeArrowheads="1"/>
          </p:cNvSpPr>
          <p:nvPr>
            <p:ph idx="1"/>
          </p:nvPr>
        </p:nvSpPr>
        <p:spPr>
          <a:xfrm>
            <a:off x="145357" y="555978"/>
            <a:ext cx="8853286" cy="4155319"/>
          </a:xfrm>
        </p:spPr>
        <p:txBody>
          <a:bodyPr/>
          <a:lstStyle/>
          <a:p>
            <a:pPr marL="0" indent="0">
              <a:lnSpc>
                <a:spcPct val="85000"/>
              </a:lnSpc>
              <a:spcBef>
                <a:spcPct val="30000"/>
              </a:spcBef>
              <a:buNone/>
            </a:pPr>
            <a:r>
              <a:rPr lang="en-US" sz="1600" dirty="0"/>
              <a:t>Topic 1.5</a:t>
            </a:r>
          </a:p>
          <a:p>
            <a:pPr lvl="1">
              <a:lnSpc>
                <a:spcPct val="85000"/>
              </a:lnSpc>
              <a:spcBef>
                <a:spcPct val="30000"/>
              </a:spcBef>
            </a:pPr>
            <a:r>
              <a:rPr lang="en-US" sz="1600" dirty="0"/>
              <a:t>Ask the class how they connect to the internet at home. </a:t>
            </a:r>
          </a:p>
          <a:p>
            <a:pPr lvl="1">
              <a:lnSpc>
                <a:spcPct val="85000"/>
              </a:lnSpc>
              <a:spcBef>
                <a:spcPct val="30000"/>
              </a:spcBef>
            </a:pPr>
            <a:r>
              <a:rPr lang="en-US" sz="1600" dirty="0"/>
              <a:t>Does anyone ever remember connecting via dialup modem?</a:t>
            </a:r>
          </a:p>
          <a:p>
            <a:pPr lvl="1">
              <a:lnSpc>
                <a:spcPct val="85000"/>
              </a:lnSpc>
              <a:spcBef>
                <a:spcPct val="30000"/>
              </a:spcBef>
            </a:pPr>
            <a:r>
              <a:rPr lang="en-US" sz="1600" dirty="0"/>
              <a:t>Ask the class if any uses a VoIP phone service bundled from their ISP. This would be an example of home converged network.</a:t>
            </a:r>
          </a:p>
          <a:p>
            <a:pPr marL="0" lvl="0" indent="0">
              <a:lnSpc>
                <a:spcPct val="85000"/>
              </a:lnSpc>
              <a:spcBef>
                <a:spcPct val="30000"/>
              </a:spcBef>
              <a:buClr>
                <a:srgbClr val="58585B"/>
              </a:buClr>
              <a:buNone/>
            </a:pPr>
            <a:r>
              <a:rPr lang="en-US" sz="1600" dirty="0"/>
              <a:t>Topic 1.6</a:t>
            </a:r>
          </a:p>
          <a:p>
            <a:pPr lvl="1">
              <a:lnSpc>
                <a:spcPct val="85000"/>
              </a:lnSpc>
              <a:spcBef>
                <a:spcPct val="30000"/>
              </a:spcBef>
              <a:buClr>
                <a:srgbClr val="58585B"/>
              </a:buClr>
            </a:pPr>
            <a:r>
              <a:rPr lang="en-US" sz="1600" dirty="0"/>
              <a:t>QoS is the ability to give an advantage to certain kinds of traffic.  </a:t>
            </a:r>
          </a:p>
          <a:p>
            <a:pPr lvl="2">
              <a:lnSpc>
                <a:spcPct val="85000"/>
              </a:lnSpc>
              <a:spcBef>
                <a:spcPct val="30000"/>
              </a:spcBef>
              <a:buClr>
                <a:srgbClr val="58585B"/>
              </a:buClr>
            </a:pPr>
            <a:r>
              <a:rPr lang="en-US" sz="1600" dirty="0"/>
              <a:t>Ask the class when we like to give advantage to something or someone, but to everyone.  If they cannot think of anything, ask if we have an emergency would we want the ambulance, firetruck, etc. to be treated like any other piece of traffic on the highway? </a:t>
            </a:r>
          </a:p>
          <a:p>
            <a:pPr lvl="2">
              <a:lnSpc>
                <a:spcPct val="85000"/>
              </a:lnSpc>
              <a:spcBef>
                <a:spcPct val="30000"/>
              </a:spcBef>
              <a:buClr>
                <a:srgbClr val="58585B"/>
              </a:buClr>
            </a:pPr>
            <a:r>
              <a:rPr lang="en-US" sz="1600" dirty="0"/>
              <a:t>Briefly discuss examples of how Confidentiality, Integrity, and Availability are implemented.</a:t>
            </a:r>
          </a:p>
          <a:p>
            <a:pPr lvl="3">
              <a:lnSpc>
                <a:spcPct val="85000"/>
              </a:lnSpc>
              <a:spcBef>
                <a:spcPct val="30000"/>
              </a:spcBef>
              <a:buClr>
                <a:srgbClr val="58585B"/>
              </a:buClr>
            </a:pPr>
            <a:r>
              <a:rPr lang="en-US" sz="1600" dirty="0"/>
              <a:t>Confidentiality – Encryption</a:t>
            </a:r>
          </a:p>
          <a:p>
            <a:pPr lvl="3">
              <a:lnSpc>
                <a:spcPct val="85000"/>
              </a:lnSpc>
              <a:spcBef>
                <a:spcPct val="30000"/>
              </a:spcBef>
              <a:buClr>
                <a:srgbClr val="58585B"/>
              </a:buClr>
            </a:pPr>
            <a:r>
              <a:rPr lang="en-US" sz="1600" dirty="0"/>
              <a:t>Integrity – checksums or hashing</a:t>
            </a:r>
          </a:p>
          <a:p>
            <a:pPr lvl="3">
              <a:lnSpc>
                <a:spcPct val="85000"/>
              </a:lnSpc>
              <a:spcBef>
                <a:spcPct val="30000"/>
              </a:spcBef>
              <a:buClr>
                <a:srgbClr val="58585B"/>
              </a:buClr>
            </a:pPr>
            <a:r>
              <a:rPr lang="en-US" sz="1600" dirty="0"/>
              <a:t>Availability – ensured with redundant hardware, connections, backups, disaster recovery</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7" y="646544"/>
            <a:ext cx="8853286" cy="4155319"/>
          </a:xfrm>
        </p:spPr>
        <p:txBody>
          <a:bodyPr/>
          <a:lstStyle/>
          <a:p>
            <a:pPr marL="0" indent="0" eaLnBrk="1" hangingPunct="1">
              <a:lnSpc>
                <a:spcPct val="85000"/>
              </a:lnSpc>
              <a:spcBef>
                <a:spcPct val="30000"/>
              </a:spcBef>
              <a:buNone/>
            </a:pPr>
            <a:r>
              <a:rPr lang="en-US" dirty="0"/>
              <a:t>Topic 1.7</a:t>
            </a:r>
          </a:p>
          <a:p>
            <a:pPr lvl="1">
              <a:lnSpc>
                <a:spcPct val="85000"/>
              </a:lnSpc>
              <a:spcBef>
                <a:spcPct val="30000"/>
              </a:spcBef>
            </a:pPr>
            <a:r>
              <a:rPr lang="en-US" sz="1500" dirty="0"/>
              <a:t>Have students discuss what devices they BYOD to and where.</a:t>
            </a:r>
          </a:p>
          <a:p>
            <a:pPr lvl="1">
              <a:lnSpc>
                <a:spcPct val="85000"/>
              </a:lnSpc>
              <a:spcBef>
                <a:spcPct val="30000"/>
              </a:spcBef>
            </a:pPr>
            <a:r>
              <a:rPr lang="en-US" sz="1500" dirty="0"/>
              <a:t>Ask students if they use Cloud Computing and what for.</a:t>
            </a:r>
          </a:p>
          <a:p>
            <a:pPr lvl="1">
              <a:lnSpc>
                <a:spcPct val="85000"/>
              </a:lnSpc>
              <a:spcBef>
                <a:spcPct val="30000"/>
              </a:spcBef>
            </a:pPr>
            <a:r>
              <a:rPr lang="en-US" sz="1500" dirty="0"/>
              <a:t>1.7.6 – Do some research ahead of time to help describe what a Custom Cloud is</a:t>
            </a:r>
          </a:p>
          <a:p>
            <a:pPr lvl="1">
              <a:lnSpc>
                <a:spcPct val="85000"/>
              </a:lnSpc>
              <a:spcBef>
                <a:spcPct val="30000"/>
              </a:spcBef>
            </a:pPr>
            <a:r>
              <a:rPr lang="en-US" sz="1500" dirty="0"/>
              <a:t>1.7.7 – Ask the students to discuss if anyone is currently making use of smart home technology</a:t>
            </a:r>
          </a:p>
          <a:p>
            <a:pPr lvl="2">
              <a:lnSpc>
                <a:spcPct val="85000"/>
              </a:lnSpc>
              <a:spcBef>
                <a:spcPct val="30000"/>
              </a:spcBef>
            </a:pPr>
            <a:r>
              <a:rPr lang="en-US" sz="1500" dirty="0"/>
              <a:t>What are various other possibilities besides what is mentioned in the curriculum?</a:t>
            </a:r>
          </a:p>
          <a:p>
            <a:pPr marL="0" indent="0">
              <a:lnSpc>
                <a:spcPct val="85000"/>
              </a:lnSpc>
              <a:spcBef>
                <a:spcPct val="30000"/>
              </a:spcBef>
              <a:buNone/>
            </a:pPr>
            <a:r>
              <a:rPr lang="en-US" dirty="0"/>
              <a:t>Topic1.8</a:t>
            </a:r>
          </a:p>
          <a:p>
            <a:pPr lvl="1">
              <a:lnSpc>
                <a:spcPct val="85000"/>
              </a:lnSpc>
              <a:spcBef>
                <a:spcPct val="30000"/>
              </a:spcBef>
            </a:pPr>
            <a:r>
              <a:rPr lang="en-US" sz="1500" dirty="0"/>
              <a:t>Ask the class what kind of internal threats that they might see as a network administrator.</a:t>
            </a:r>
          </a:p>
          <a:p>
            <a:pPr lvl="1">
              <a:lnSpc>
                <a:spcPct val="85000"/>
              </a:lnSpc>
              <a:spcBef>
                <a:spcPct val="30000"/>
              </a:spcBef>
            </a:pPr>
            <a:r>
              <a:rPr lang="en-US" sz="1500" dirty="0"/>
              <a:t>Ask why internal attacks are as important to address as the obvious external attacks.</a:t>
            </a:r>
          </a:p>
          <a:p>
            <a:pPr marL="0" indent="0">
              <a:lnSpc>
                <a:spcPct val="85000"/>
              </a:lnSpc>
              <a:spcBef>
                <a:spcPct val="30000"/>
              </a:spcBef>
              <a:buNone/>
            </a:pPr>
            <a:r>
              <a:rPr lang="en-US" dirty="0"/>
              <a:t>Topic 1.9</a:t>
            </a:r>
          </a:p>
          <a:p>
            <a:pPr lvl="1">
              <a:lnSpc>
                <a:spcPct val="85000"/>
              </a:lnSpc>
              <a:spcBef>
                <a:spcPct val="30000"/>
              </a:spcBef>
            </a:pPr>
            <a:r>
              <a:rPr lang="en-US" sz="1500" dirty="0"/>
              <a:t>Discuss the benefits of obtaining a CCNA certification.</a:t>
            </a:r>
          </a:p>
          <a:p>
            <a:pPr lvl="1">
              <a:lnSpc>
                <a:spcPct val="85000"/>
              </a:lnSpc>
              <a:spcBef>
                <a:spcPct val="30000"/>
              </a:spcBef>
            </a:pPr>
            <a:r>
              <a:rPr lang="en-US" sz="1500" dirty="0"/>
              <a:t>Have students research current networking job openings that require a CCNA or other Cisco certification.</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12</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2271999703"/>
              </p:ext>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5361024"/>
              </p:ext>
            </p:extLst>
          </p:nvPr>
        </p:nvGraphicFramePr>
        <p:xfrm>
          <a:off x="369489" y="988376"/>
          <a:ext cx="8229418" cy="319882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36179">
                <a:tc>
                  <a:txBody>
                    <a:bodyPr/>
                    <a:lstStyle/>
                    <a:p>
                      <a:pPr algn="ctr"/>
                      <a:r>
                        <a:rPr lang="en-US" sz="1100" dirty="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The Cisco Networking Academy Learning Experience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36179">
                <a:tc>
                  <a:txBody>
                    <a:bodyPr/>
                    <a:lstStyle/>
                    <a:p>
                      <a:pPr algn="ctr"/>
                      <a:r>
                        <a:rPr lang="en-US" sz="1100" dirty="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039725069"/>
                  </a:ext>
                </a:extLst>
              </a:tr>
              <a:tr h="236179">
                <a:tc>
                  <a:txBody>
                    <a:bodyPr/>
                    <a:lstStyle/>
                    <a:p>
                      <a:pPr algn="ctr"/>
                      <a:r>
                        <a:rPr lang="en-US" sz="1100" dirty="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Network Representations and Topologies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814984366"/>
                  </a:ext>
                </a:extLst>
              </a:tr>
              <a:tr h="236179">
                <a:tc>
                  <a:txBody>
                    <a:bodyPr/>
                    <a:lstStyle/>
                    <a:p>
                      <a:pPr algn="ctr"/>
                      <a:r>
                        <a:rPr lang="en-US" sz="1100" dirty="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Common Types</a:t>
                      </a:r>
                      <a:r>
                        <a:rPr lang="en-US" sz="1100" baseline="0" dirty="0"/>
                        <a:t> of Networks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74708435"/>
                  </a:ext>
                </a:extLst>
              </a:tr>
              <a:tr h="236179">
                <a:tc>
                  <a:txBody>
                    <a:bodyPr/>
                    <a:lstStyle/>
                    <a:p>
                      <a:pPr algn="ctr"/>
                      <a:r>
                        <a:rPr lang="en-US" sz="1100" dirty="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Download and Install Packet Tracer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36179">
                <a:tc>
                  <a:txBody>
                    <a:bodyPr/>
                    <a:lstStyle/>
                    <a:p>
                      <a:pPr algn="ctr"/>
                      <a:r>
                        <a:rPr lang="en-US" sz="1100" dirty="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Getting Started in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161252496"/>
                  </a:ext>
                </a:extLst>
              </a:tr>
              <a:tr h="267108">
                <a:tc>
                  <a:txBody>
                    <a:bodyPr/>
                    <a:lstStyle/>
                    <a:p>
                      <a:pPr algn="ctr"/>
                      <a:r>
                        <a:rPr lang="en-US" sz="1100" dirty="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Representation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364792345"/>
                  </a:ext>
                </a:extLst>
              </a:tr>
              <a:tr h="267108">
                <a:tc>
                  <a:txBody>
                    <a:bodyPr/>
                    <a:lstStyle/>
                    <a:p>
                      <a:pPr algn="ctr"/>
                      <a:r>
                        <a:rPr lang="en-US" sz="1100" dirty="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Reliable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236179">
                <a:tc>
                  <a:txBody>
                    <a:bodyPr/>
                    <a:lstStyle/>
                    <a:p>
                      <a:pPr algn="ctr"/>
                      <a:r>
                        <a:rPr lang="en-US" sz="1100" dirty="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Cisco WebEx</a:t>
                      </a:r>
                      <a:r>
                        <a:rPr lang="en-US" sz="1100" baseline="0" dirty="0"/>
                        <a:t> for Huddles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236179">
                <a:tc>
                  <a:txBody>
                    <a:bodyPr/>
                    <a:lstStyle/>
                    <a:p>
                      <a:pPr algn="ctr"/>
                      <a:r>
                        <a:rPr lang="en-US" sz="1100" dirty="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Trends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30909535"/>
                  </a:ext>
                </a:extLst>
              </a:tr>
              <a:tr h="236179">
                <a:tc>
                  <a:txBody>
                    <a:bodyPr/>
                    <a:lstStyle/>
                    <a:p>
                      <a:pPr algn="ctr"/>
                      <a:r>
                        <a:rPr lang="en-US" sz="1100" dirty="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Security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464881506"/>
                  </a:ext>
                </a:extLst>
              </a:tr>
              <a:tr h="237247">
                <a:tc>
                  <a:txBody>
                    <a:bodyPr/>
                    <a:lstStyle/>
                    <a:p>
                      <a:pPr algn="ctr"/>
                      <a:r>
                        <a:rPr lang="en-US" sz="1100" dirty="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Research IT and Networking Job Opportunities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Prior to teaching Module 1,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1.1</a:t>
            </a:r>
          </a:p>
          <a:p>
            <a:pPr lvl="1"/>
            <a:r>
              <a:rPr lang="en-US" altLang="ja-JP" sz="1600" dirty="0"/>
              <a:t>Ask the class:</a:t>
            </a:r>
          </a:p>
          <a:p>
            <a:pPr lvl="2"/>
            <a:r>
              <a:rPr lang="en-US" altLang="ja-JP" sz="1600" dirty="0"/>
              <a:t>What wouldn’t we have without the internet?</a:t>
            </a:r>
          </a:p>
          <a:p>
            <a:pPr lvl="2"/>
            <a:r>
              <a:rPr lang="en-US" altLang="ja-JP" sz="1600" dirty="0"/>
              <a:t>What will be possible in the future using the network as the platform?</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a:buNone/>
            </a:pPr>
            <a:r>
              <a:rPr lang="en-US" altLang="ja-JP" sz="1600" dirty="0"/>
              <a:t>Topic 1.2</a:t>
            </a:r>
          </a:p>
          <a:p>
            <a:pPr lvl="1"/>
            <a:r>
              <a:rPr lang="en-US" altLang="ja-JP" sz="1600" dirty="0"/>
              <a:t>Ask the students what they think of when someone uses the term “host”. What is a “host”?</a:t>
            </a:r>
          </a:p>
          <a:p>
            <a:pPr lvl="1"/>
            <a:r>
              <a:rPr lang="en-US" altLang="ja-JP" sz="1600" dirty="0"/>
              <a:t>Discuss the difference between a server client network verses a peer-to-peer (P2P) network. Ask the students what kind of issues we can have with a P2P. </a:t>
            </a:r>
          </a:p>
          <a:p>
            <a:pPr lvl="1"/>
            <a:r>
              <a:rPr lang="en-US" altLang="ja-JP" sz="1600" dirty="0"/>
              <a:t>In a P2P a user may share information with someone who really should not have this right. Remember this is a decentralized model that administers cannot exercise much control. </a:t>
            </a:r>
          </a:p>
          <a:p>
            <a:pPr lvl="1"/>
            <a:r>
              <a:rPr lang="en-US" altLang="ja-JP" sz="1600" dirty="0"/>
              <a:t>Also when a person who is the server is not available (gone to lunch, on vacation, etc.) their resources will not be available to the client. It is important that this is best used on extremely small networks.</a:t>
            </a:r>
            <a:endParaRPr lang="en-US" altLang="ja-JP" dirty="0"/>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r>
              <a:rPr lang="en-US" dirty="0"/>
              <a:t>Module 1: Best Practices (Cont.)</a:t>
            </a:r>
          </a:p>
        </p:txBody>
      </p:sp>
      <p:sp>
        <p:nvSpPr>
          <p:cNvPr id="11266" name="Rectangle 34"/>
          <p:cNvSpPr>
            <a:spLocks noGrp="1" noChangeArrowheads="1"/>
          </p:cNvSpPr>
          <p:nvPr>
            <p:ph idx="1"/>
          </p:nvPr>
        </p:nvSpPr>
        <p:spPr>
          <a:xfrm>
            <a:off x="145358" y="677334"/>
            <a:ext cx="8853286" cy="4155319"/>
          </a:xfrm>
        </p:spPr>
        <p:txBody>
          <a:bodyPr/>
          <a:lstStyle/>
          <a:p>
            <a:pPr marL="0" indent="0">
              <a:lnSpc>
                <a:spcPct val="85000"/>
              </a:lnSpc>
              <a:spcBef>
                <a:spcPct val="30000"/>
              </a:spcBef>
              <a:buNone/>
            </a:pPr>
            <a:r>
              <a:rPr lang="en-US" sz="1600" dirty="0"/>
              <a:t>Topic 1.3</a:t>
            </a:r>
          </a:p>
          <a:p>
            <a:pPr lvl="1">
              <a:lnSpc>
                <a:spcPct val="85000"/>
              </a:lnSpc>
              <a:spcBef>
                <a:spcPct val="30000"/>
              </a:spcBef>
            </a:pPr>
            <a:r>
              <a:rPr lang="en-US" sz="1600" dirty="0"/>
              <a:t>Create a Packet Tracer demonstration and refer to it throughout the module when referencing concepts introduced in the module (routers, switches, interface, ports, network media connections)</a:t>
            </a:r>
          </a:p>
          <a:p>
            <a:pPr lvl="2">
              <a:lnSpc>
                <a:spcPct val="85000"/>
              </a:lnSpc>
              <a:spcBef>
                <a:spcPct val="30000"/>
              </a:spcBef>
            </a:pPr>
            <a:r>
              <a:rPr lang="en-US" sz="1600" dirty="0"/>
              <a:t>Demonstrate a basic topology and some of the key icons </a:t>
            </a:r>
          </a:p>
          <a:p>
            <a:pPr lvl="2">
              <a:lnSpc>
                <a:spcPct val="85000"/>
              </a:lnSpc>
              <a:spcBef>
                <a:spcPct val="30000"/>
              </a:spcBef>
            </a:pPr>
            <a:r>
              <a:rPr lang="en-US" sz="1600" dirty="0"/>
              <a:t>Reinforce the differences between the physical and logical topologies</a:t>
            </a:r>
          </a:p>
          <a:p>
            <a:pPr lvl="2">
              <a:lnSpc>
                <a:spcPct val="85000"/>
              </a:lnSpc>
              <a:spcBef>
                <a:spcPct val="30000"/>
              </a:spcBef>
            </a:pPr>
            <a:r>
              <a:rPr lang="en-US" sz="1600" dirty="0"/>
              <a:t>Analogies can be good too, when thinking about a street map, a map that shows the physical topology would show where the streets are; whereas a logical map might show which directions the traffic flows on the streets, such as one-way streets or streets in both directions, etc. It is important to know both the physical and the logical, just as it is important to know not only where the streets are, but also which way traffic is allowed to flow on them.</a:t>
            </a:r>
          </a:p>
          <a:p>
            <a:pPr marL="0" indent="0">
              <a:lnSpc>
                <a:spcPct val="85000"/>
              </a:lnSpc>
              <a:spcBef>
                <a:spcPct val="30000"/>
              </a:spcBef>
              <a:buNone/>
            </a:pPr>
            <a:r>
              <a:rPr lang="en-US" sz="1600" dirty="0"/>
              <a:t>Topic 1.4</a:t>
            </a:r>
          </a:p>
          <a:p>
            <a:pPr lvl="1">
              <a:lnSpc>
                <a:spcPct val="85000"/>
              </a:lnSpc>
              <a:spcBef>
                <a:spcPct val="30000"/>
              </a:spcBef>
            </a:pPr>
            <a:r>
              <a:rPr lang="en-US" sz="1600" dirty="0"/>
              <a:t>Ask the students what kinds of equipment have on their home networks. Consider that all of these items are on the largest networks.  The difference is in ability, quantity, and cost of a companies equipment.</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15982</TotalTime>
  <Words>5331</Words>
  <Application>Microsoft Office PowerPoint</Application>
  <PresentationFormat>On-screen Show (16:9)</PresentationFormat>
  <Paragraphs>860</Paragraphs>
  <Slides>72</Slides>
  <Notes>69</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CiscoSans</vt:lpstr>
      <vt:lpstr>CiscoSans ExtraLight</vt:lpstr>
      <vt:lpstr>Wingdings</vt:lpstr>
      <vt:lpstr>Default Theme</vt:lpstr>
      <vt:lpstr>Module 1: Networking Today</vt:lpstr>
      <vt:lpstr>Instructor Materials – Module 1 Planning Guide</vt:lpstr>
      <vt:lpstr>What to Expect in this Module</vt:lpstr>
      <vt:lpstr>What to Expect in this Module (Cont.)</vt:lpstr>
      <vt:lpstr>Check Your Understanding</vt:lpstr>
      <vt:lpstr>Module 1: Activities</vt:lpstr>
      <vt:lpstr>Module 1: Best Practices</vt:lpstr>
      <vt:lpstr>Module 1: Best Practices (Cont.)</vt:lpstr>
      <vt:lpstr>Module 1: Best Practices (Cont.)</vt:lpstr>
      <vt:lpstr>Module 1: Best Practices (Cont.)</vt:lpstr>
      <vt:lpstr>Module 1: Best Practices (Cont.)</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Sue Livingston -X (suliving - UNICON INC at Cisco)</cp:lastModifiedBy>
  <cp:revision>823</cp:revision>
  <dcterms:created xsi:type="dcterms:W3CDTF">2016-08-22T22:27:36Z</dcterms:created>
  <dcterms:modified xsi:type="dcterms:W3CDTF">2019-12-06T15:42:35Z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